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Eczar Bold" panose="020B0604020202020204" charset="0"/>
      <p:regular r:id="rId18"/>
    </p:embeddedFont>
    <p:embeddedFont>
      <p:font typeface="Raleway" pitchFamily="2" charset="0"/>
      <p:regular r:id="rId19"/>
    </p:embeddedFont>
    <p:embeddedFont>
      <p:font typeface="Raleway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6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2.svg"/><Relationship Id="rId9" Type="http://schemas.openxmlformats.org/officeDocument/2006/relationships/image" Target="../media/image14.sv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2152250" y="3530865"/>
            <a:ext cx="14617910" cy="3272896"/>
          </a:xfrm>
          <a:prstGeom prst="rect">
            <a:avLst/>
          </a:prstGeom>
        </p:spPr>
        <p:txBody>
          <a:bodyPr lIns="0" tIns="0" rIns="0" bIns="0" rtlCol="0" anchor="t">
            <a:spAutoFit/>
          </a:bodyPr>
          <a:lstStyle/>
          <a:p>
            <a:pPr algn="ctr">
              <a:lnSpc>
                <a:spcPts val="12845"/>
              </a:lnSpc>
            </a:pPr>
            <a:r>
              <a:rPr lang="en-US" sz="11170" dirty="0">
                <a:solidFill>
                  <a:srgbClr val="273384"/>
                </a:solidFill>
                <a:latin typeface="Eczar Bold"/>
              </a:rPr>
              <a:t>ONLINE VOTING SYSTEM</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291766" y="1028700"/>
            <a:ext cx="7704467" cy="10572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73384"/>
                </a:solidFill>
                <a:latin typeface="Eczar Bold"/>
              </a:rPr>
              <a:t>PROS AND CONS</a:t>
            </a:r>
          </a:p>
        </p:txBody>
      </p:sp>
      <p:sp>
        <p:nvSpPr>
          <p:cNvPr id="3" name="TextBox 3"/>
          <p:cNvSpPr txBox="1"/>
          <p:nvPr/>
        </p:nvSpPr>
        <p:spPr>
          <a:xfrm>
            <a:off x="2210214" y="2065502"/>
            <a:ext cx="13867573" cy="5473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Raleway"/>
              </a:rPr>
              <a:t>PROS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3391727" y="2812897"/>
            <a:ext cx="13867573" cy="3070225"/>
          </a:xfrm>
          <a:prstGeom prst="rect">
            <a:avLst/>
          </a:prstGeom>
        </p:spPr>
        <p:txBody>
          <a:bodyPr lIns="0" tIns="0" rIns="0" bIns="0" rtlCol="0" anchor="t">
            <a:spAutoFit/>
          </a:bodyPr>
          <a:lstStyle/>
          <a:p>
            <a:pPr marL="539751" lvl="1" indent="-269876">
              <a:lnSpc>
                <a:spcPts val="3500"/>
              </a:lnSpc>
              <a:buFont typeface="Arial"/>
              <a:buChar char="•"/>
            </a:pPr>
            <a:r>
              <a:rPr lang="en-US" sz="2500" dirty="0">
                <a:solidFill>
                  <a:srgbClr val="000000"/>
                </a:solidFill>
                <a:latin typeface="Raleway"/>
              </a:rPr>
              <a:t>Increased Accessibility</a:t>
            </a:r>
          </a:p>
          <a:p>
            <a:pPr marL="539751" lvl="1" indent="-269876">
              <a:lnSpc>
                <a:spcPts val="3500"/>
              </a:lnSpc>
              <a:buFont typeface="Arial"/>
              <a:buChar char="•"/>
            </a:pPr>
            <a:r>
              <a:rPr lang="en-US" sz="2500" dirty="0">
                <a:solidFill>
                  <a:srgbClr val="000000"/>
                </a:solidFill>
                <a:latin typeface="Raleway"/>
              </a:rPr>
              <a:t>Convenience and Flexibility</a:t>
            </a:r>
          </a:p>
          <a:p>
            <a:pPr marL="539751" lvl="1" indent="-269876">
              <a:lnSpc>
                <a:spcPts val="3500"/>
              </a:lnSpc>
              <a:buFont typeface="Arial"/>
              <a:buChar char="•"/>
            </a:pPr>
            <a:r>
              <a:rPr lang="en-US" sz="2500" dirty="0">
                <a:solidFill>
                  <a:srgbClr val="000000"/>
                </a:solidFill>
                <a:latin typeface="Raleway"/>
              </a:rPr>
              <a:t>Faster Results</a:t>
            </a:r>
          </a:p>
          <a:p>
            <a:pPr marL="539751" lvl="1" indent="-269876">
              <a:lnSpc>
                <a:spcPts val="3500"/>
              </a:lnSpc>
              <a:buFont typeface="Arial"/>
              <a:buChar char="•"/>
            </a:pPr>
            <a:r>
              <a:rPr lang="en-US" sz="2500" dirty="0">
                <a:solidFill>
                  <a:srgbClr val="000000"/>
                </a:solidFill>
                <a:latin typeface="Raleway"/>
              </a:rPr>
              <a:t>Cost Savings</a:t>
            </a:r>
          </a:p>
          <a:p>
            <a:pPr marL="539751" lvl="1" indent="-269876">
              <a:lnSpc>
                <a:spcPts val="3500"/>
              </a:lnSpc>
              <a:buFont typeface="Arial"/>
              <a:buChar char="•"/>
            </a:pPr>
            <a:r>
              <a:rPr lang="en-US" sz="2500" dirty="0">
                <a:solidFill>
                  <a:srgbClr val="000000"/>
                </a:solidFill>
                <a:latin typeface="Raleway"/>
              </a:rPr>
              <a:t>Enhanced Security</a:t>
            </a:r>
          </a:p>
          <a:p>
            <a:pPr marL="539751" lvl="1" indent="-269876">
              <a:lnSpc>
                <a:spcPts val="3500"/>
              </a:lnSpc>
              <a:buFont typeface="Arial"/>
              <a:buChar char="•"/>
            </a:pPr>
            <a:r>
              <a:rPr lang="en-US" sz="2500" dirty="0">
                <a:solidFill>
                  <a:srgbClr val="000000"/>
                </a:solidFill>
                <a:latin typeface="Raleway"/>
              </a:rPr>
              <a:t>Improved Accuracy</a:t>
            </a:r>
          </a:p>
          <a:p>
            <a:pPr marL="539751" lvl="1" indent="-269876">
              <a:lnSpc>
                <a:spcPts val="3500"/>
              </a:lnSpc>
              <a:buFont typeface="Arial"/>
              <a:buChar char="•"/>
            </a:pPr>
            <a:r>
              <a:rPr lang="en-US" sz="2500" dirty="0">
                <a:solidFill>
                  <a:srgbClr val="000000"/>
                </a:solidFill>
                <a:latin typeface="Raleway"/>
              </a:rPr>
              <a:t>Remote Voting</a:t>
            </a:r>
          </a:p>
        </p:txBody>
      </p:sp>
      <p:sp>
        <p:nvSpPr>
          <p:cNvPr id="11" name="TextBox 11"/>
          <p:cNvSpPr txBox="1"/>
          <p:nvPr/>
        </p:nvSpPr>
        <p:spPr>
          <a:xfrm>
            <a:off x="1994298" y="6083146"/>
            <a:ext cx="13867573" cy="5473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Raleway"/>
              </a:rPr>
              <a:t>CONS</a:t>
            </a:r>
          </a:p>
        </p:txBody>
      </p:sp>
      <p:sp>
        <p:nvSpPr>
          <p:cNvPr id="12" name="TextBox 12"/>
          <p:cNvSpPr txBox="1"/>
          <p:nvPr/>
        </p:nvSpPr>
        <p:spPr>
          <a:xfrm>
            <a:off x="3391727" y="6830541"/>
            <a:ext cx="13867573" cy="1755775"/>
          </a:xfrm>
          <a:prstGeom prst="rect">
            <a:avLst/>
          </a:prstGeom>
        </p:spPr>
        <p:txBody>
          <a:bodyPr lIns="0" tIns="0" rIns="0" bIns="0" rtlCol="0" anchor="t">
            <a:spAutoFit/>
          </a:bodyPr>
          <a:lstStyle/>
          <a:p>
            <a:pPr marL="539751" lvl="1" indent="-269876">
              <a:lnSpc>
                <a:spcPts val="3500"/>
              </a:lnSpc>
              <a:buFont typeface="Arial"/>
              <a:buChar char="•"/>
            </a:pPr>
            <a:r>
              <a:rPr lang="en-US" sz="2500" dirty="0">
                <a:solidFill>
                  <a:srgbClr val="000000"/>
                </a:solidFill>
                <a:latin typeface="Raleway"/>
              </a:rPr>
              <a:t>Security Risks</a:t>
            </a:r>
          </a:p>
          <a:p>
            <a:pPr marL="539751" lvl="1" indent="-269876">
              <a:lnSpc>
                <a:spcPts val="3500"/>
              </a:lnSpc>
              <a:buFont typeface="Arial"/>
              <a:buChar char="•"/>
            </a:pPr>
            <a:r>
              <a:rPr lang="en-US" sz="2500" dirty="0">
                <a:solidFill>
                  <a:srgbClr val="000000"/>
                </a:solidFill>
                <a:latin typeface="Raleway"/>
              </a:rPr>
              <a:t>Privacy Concerns</a:t>
            </a:r>
          </a:p>
          <a:p>
            <a:pPr marL="539751" lvl="1" indent="-269876">
              <a:lnSpc>
                <a:spcPts val="3500"/>
              </a:lnSpc>
              <a:buFont typeface="Arial"/>
              <a:buChar char="•"/>
            </a:pPr>
            <a:r>
              <a:rPr lang="en-US" sz="2500" dirty="0">
                <a:solidFill>
                  <a:srgbClr val="000000"/>
                </a:solidFill>
                <a:latin typeface="Raleway"/>
              </a:rPr>
              <a:t>System Reliability (Technical issues)</a:t>
            </a:r>
          </a:p>
          <a:p>
            <a:pPr marL="539751" lvl="1" indent="-269876">
              <a:lnSpc>
                <a:spcPts val="3500"/>
              </a:lnSpc>
              <a:buFont typeface="Arial"/>
              <a:buChar char="•"/>
            </a:pPr>
            <a:r>
              <a:rPr lang="en-US" sz="2500" dirty="0">
                <a:solidFill>
                  <a:srgbClr val="000000"/>
                </a:solidFill>
                <a:latin typeface="Raleway"/>
              </a:rPr>
              <a:t>Complexity for Older Voters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750"/>
                            </p:stCondLst>
                            <p:childTnLst>
                              <p:par>
                                <p:cTn id="16" presetID="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75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375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ppt_x"/>
                                          </p:val>
                                        </p:tav>
                                        <p:tav tm="100000">
                                          <p:val>
                                            <p:strVal val="#ppt_x"/>
                                          </p:val>
                                        </p:tav>
                                      </p:tavLst>
                                    </p:anim>
                                    <p:anim calcmode="lin" valueType="num">
                                      <p:cBhvr additive="base">
                                        <p:cTn id="29"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291766" y="712952"/>
            <a:ext cx="7704467" cy="1152525"/>
          </a:xfrm>
          <a:prstGeom prst="rect">
            <a:avLst/>
          </a:prstGeom>
        </p:spPr>
        <p:txBody>
          <a:bodyPr lIns="0" tIns="0" rIns="0" bIns="0" rtlCol="0" anchor="t">
            <a:spAutoFit/>
          </a:bodyPr>
          <a:lstStyle/>
          <a:p>
            <a:pPr marL="0" lvl="0" indent="0" algn="l">
              <a:lnSpc>
                <a:spcPts val="9000"/>
              </a:lnSpc>
              <a:spcBef>
                <a:spcPct val="0"/>
              </a:spcBef>
            </a:pPr>
            <a:r>
              <a:rPr lang="en-US" sz="7500" dirty="0">
                <a:solidFill>
                  <a:srgbClr val="273384"/>
                </a:solidFill>
                <a:latin typeface="Eczar Bold"/>
              </a:rPr>
              <a:t>FUTURE SCOPE</a:t>
            </a:r>
          </a:p>
        </p:txBody>
      </p:sp>
      <p:sp>
        <p:nvSpPr>
          <p:cNvPr id="3" name="Freeform 3"/>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4" name="Freeform 4"/>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6" name="Freeform 6"/>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7" name="Freeform 7"/>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8" name="Freeform 8"/>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9" name="TextBox 9"/>
          <p:cNvSpPr txBox="1"/>
          <p:nvPr/>
        </p:nvSpPr>
        <p:spPr>
          <a:xfrm>
            <a:off x="2210214" y="2444991"/>
            <a:ext cx="13867573" cy="3416384"/>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Raleway"/>
              </a:rPr>
              <a:t>Admin Page</a:t>
            </a:r>
          </a:p>
          <a:p>
            <a:pPr marL="690881" lvl="1" indent="-345440">
              <a:lnSpc>
                <a:spcPts val="4480"/>
              </a:lnSpc>
              <a:buFont typeface="Arial"/>
              <a:buChar char="•"/>
            </a:pPr>
            <a:r>
              <a:rPr lang="en-US" sz="3200" dirty="0">
                <a:solidFill>
                  <a:srgbClr val="000000"/>
                </a:solidFill>
                <a:latin typeface="Raleway"/>
              </a:rPr>
              <a:t>Multi-language Support</a:t>
            </a:r>
          </a:p>
          <a:p>
            <a:pPr marL="690881" lvl="1" indent="-345440">
              <a:lnSpc>
                <a:spcPts val="4480"/>
              </a:lnSpc>
              <a:buFont typeface="Arial"/>
              <a:buChar char="•"/>
            </a:pPr>
            <a:r>
              <a:rPr lang="en-US" sz="3200" dirty="0">
                <a:solidFill>
                  <a:srgbClr val="000000"/>
                </a:solidFill>
                <a:latin typeface="Raleway"/>
              </a:rPr>
              <a:t>Election Reminders</a:t>
            </a:r>
          </a:p>
          <a:p>
            <a:pPr marL="690881" lvl="1" indent="-345440">
              <a:lnSpc>
                <a:spcPts val="4480"/>
              </a:lnSpc>
              <a:buFont typeface="Arial"/>
              <a:buChar char="•"/>
            </a:pPr>
            <a:r>
              <a:rPr lang="en-US" sz="3200" dirty="0">
                <a:solidFill>
                  <a:srgbClr val="000000"/>
                </a:solidFill>
                <a:latin typeface="Raleway"/>
              </a:rPr>
              <a:t>Secure Transmission</a:t>
            </a:r>
          </a:p>
          <a:p>
            <a:pPr marL="690881" lvl="1" indent="-345440">
              <a:lnSpc>
                <a:spcPts val="4480"/>
              </a:lnSpc>
              <a:buFont typeface="Arial"/>
              <a:buChar char="•"/>
            </a:pPr>
            <a:r>
              <a:rPr lang="en-US" sz="3200" dirty="0">
                <a:solidFill>
                  <a:srgbClr val="000000"/>
                </a:solidFill>
                <a:latin typeface="Raleway"/>
              </a:rPr>
              <a:t>User-Friendly Interface</a:t>
            </a:r>
          </a:p>
          <a:p>
            <a:pPr marL="690881" lvl="1" indent="-345440">
              <a:lnSpc>
                <a:spcPts val="4480"/>
              </a:lnSpc>
              <a:buFont typeface="Arial"/>
              <a:buChar char="•"/>
            </a:pPr>
            <a:r>
              <a:rPr lang="en-US" sz="3200" dirty="0">
                <a:solidFill>
                  <a:srgbClr val="000000"/>
                </a:solidFill>
                <a:latin typeface="Raleway"/>
              </a:rPr>
              <a:t>User Feedback Mechanism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4250572"/>
            <a:ext cx="12837986" cy="2155571"/>
          </a:xfrm>
          <a:prstGeom prst="rect">
            <a:avLst/>
          </a:prstGeom>
        </p:spPr>
        <p:txBody>
          <a:bodyPr lIns="0" tIns="0" rIns="0" bIns="0" rtlCol="0" anchor="t">
            <a:spAutoFit/>
          </a:bodyPr>
          <a:lstStyle/>
          <a:p>
            <a:pPr algn="ctr">
              <a:lnSpc>
                <a:spcPts val="17271"/>
              </a:lnSpc>
            </a:pPr>
            <a:r>
              <a:rPr lang="en-US" sz="13599" dirty="0">
                <a:solidFill>
                  <a:srgbClr val="273384"/>
                </a:solidFill>
                <a:ea typeface="Eczar Bold"/>
              </a:rPr>
              <a:t>﻿THANK YOU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3"/>
            <a:stretch>
              <a:fillRect/>
            </a:stretch>
          </a:blipFill>
        </p:spPr>
      </p:sp>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4090299" y="3926917"/>
            <a:ext cx="2734518" cy="2734518"/>
            <a:chOff x="0" y="0"/>
            <a:chExt cx="8909050" cy="8909050"/>
          </a:xfrm>
        </p:grpSpPr>
        <p:sp>
          <p:nvSpPr>
            <p:cNvPr id="8" name="Freeform 8"/>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9" name="Freeform 9"/>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6"/>
              <a:stretch>
                <a:fillRect l="223" r="223" b="-349"/>
              </a:stretch>
            </a:blipFill>
          </p:spPr>
        </p:sp>
        <p:sp>
          <p:nvSpPr>
            <p:cNvPr id="10" name="Freeform 10"/>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grpSp>
        <p:nvGrpSpPr>
          <p:cNvPr id="11" name="Group 11"/>
          <p:cNvGrpSpPr>
            <a:grpSpLocks noChangeAspect="1"/>
          </p:cNvGrpSpPr>
          <p:nvPr/>
        </p:nvGrpSpPr>
        <p:grpSpPr>
          <a:xfrm>
            <a:off x="7769653" y="3926917"/>
            <a:ext cx="2734518" cy="2734518"/>
            <a:chOff x="0" y="0"/>
            <a:chExt cx="8909050" cy="8909050"/>
          </a:xfrm>
        </p:grpSpPr>
        <p:sp>
          <p:nvSpPr>
            <p:cNvPr id="12" name="Freeform 12"/>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13" name="Freeform 13"/>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7"/>
              <a:stretch>
                <a:fillRect l="223" t="-3803" r="223" b="-46253"/>
              </a:stretch>
            </a:blipFill>
          </p:spPr>
        </p:sp>
        <p:sp>
          <p:nvSpPr>
            <p:cNvPr id="14" name="Freeform 14"/>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grpSp>
        <p:nvGrpSpPr>
          <p:cNvPr id="15" name="Group 15"/>
          <p:cNvGrpSpPr>
            <a:grpSpLocks noChangeAspect="1"/>
          </p:cNvGrpSpPr>
          <p:nvPr/>
        </p:nvGrpSpPr>
        <p:grpSpPr>
          <a:xfrm>
            <a:off x="11449008" y="3926917"/>
            <a:ext cx="2734518" cy="2734518"/>
            <a:chOff x="0" y="0"/>
            <a:chExt cx="8909050" cy="8909050"/>
          </a:xfrm>
        </p:grpSpPr>
        <p:sp>
          <p:nvSpPr>
            <p:cNvPr id="16" name="Freeform 16"/>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17" name="Freeform 17"/>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8"/>
              <a:stretch>
                <a:fillRect l="223" r="223"/>
              </a:stretch>
            </a:blipFill>
          </p:spPr>
          <p:txBody>
            <a:bodyPr/>
            <a:lstStyle/>
            <a:p>
              <a:endParaRPr lang="en-IN" dirty="0"/>
            </a:p>
          </p:txBody>
        </p:sp>
        <p:sp>
          <p:nvSpPr>
            <p:cNvPr id="18" name="Freeform 18"/>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sp>
        <p:nvSpPr>
          <p:cNvPr id="19" name="TextBox 19"/>
          <p:cNvSpPr txBox="1"/>
          <p:nvPr/>
        </p:nvSpPr>
        <p:spPr>
          <a:xfrm>
            <a:off x="5198919" y="784984"/>
            <a:ext cx="7890162" cy="2333116"/>
          </a:xfrm>
          <a:prstGeom prst="rect">
            <a:avLst/>
          </a:prstGeom>
        </p:spPr>
        <p:txBody>
          <a:bodyPr lIns="0" tIns="0" rIns="0" bIns="0" rtlCol="0" anchor="t">
            <a:spAutoFit/>
          </a:bodyPr>
          <a:lstStyle/>
          <a:p>
            <a:pPr algn="ctr">
              <a:lnSpc>
                <a:spcPts val="9063"/>
              </a:lnSpc>
            </a:pPr>
            <a:r>
              <a:rPr lang="en-US" sz="8799" dirty="0">
                <a:solidFill>
                  <a:srgbClr val="273384"/>
                </a:solidFill>
                <a:ea typeface="Eczar Bold"/>
              </a:rPr>
              <a:t>﻿Meet The Group</a:t>
            </a:r>
          </a:p>
        </p:txBody>
      </p:sp>
      <p:sp>
        <p:nvSpPr>
          <p:cNvPr id="20" name="TextBox 20"/>
          <p:cNvSpPr txBox="1"/>
          <p:nvPr/>
        </p:nvSpPr>
        <p:spPr>
          <a:xfrm>
            <a:off x="7824830" y="6814480"/>
            <a:ext cx="2638341"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Darsh Kantaria</a:t>
            </a:r>
          </a:p>
        </p:txBody>
      </p:sp>
      <p:sp>
        <p:nvSpPr>
          <p:cNvPr id="21" name="TextBox 21"/>
          <p:cNvSpPr txBox="1"/>
          <p:nvPr/>
        </p:nvSpPr>
        <p:spPr>
          <a:xfrm>
            <a:off x="11082295" y="6771263"/>
            <a:ext cx="3467944"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Vasudev Panchani</a:t>
            </a:r>
          </a:p>
        </p:txBody>
      </p:sp>
      <p:sp>
        <p:nvSpPr>
          <p:cNvPr id="22" name="TextBox 22"/>
          <p:cNvSpPr txBox="1"/>
          <p:nvPr/>
        </p:nvSpPr>
        <p:spPr>
          <a:xfrm>
            <a:off x="3735438" y="6771263"/>
            <a:ext cx="3444241"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Vedant Khamar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426063"/>
            <a:ext cx="11688915" cy="6151245"/>
          </a:xfrm>
          <a:prstGeom prst="rect">
            <a:avLst/>
          </a:prstGeom>
        </p:spPr>
        <p:txBody>
          <a:bodyPr lIns="0" tIns="0" rIns="0" bIns="0" rtlCol="0" anchor="t">
            <a:spAutoFit/>
          </a:bodyPr>
          <a:lstStyle/>
          <a:p>
            <a:pPr algn="ctr">
              <a:lnSpc>
                <a:spcPts val="4890"/>
              </a:lnSpc>
            </a:pPr>
            <a:r>
              <a:rPr lang="en-US" sz="3000" dirty="0">
                <a:solidFill>
                  <a:srgbClr val="000000"/>
                </a:solidFill>
                <a:latin typeface="Raleway"/>
              </a:rPr>
              <a:t>The Online Voting System project aims to introduce a robust and secure platform for conducting elections in the digital era. Traditional voting methods often face challenges related to accessibility, transparency, and efficiency. This project addresses these issues by leveraging the power of technology to create an inclusive and convenient voting system. The Online Voting System provides a user-friendly interface that allows eligible voters to cast their votes remotely using their computers or mobile devices. </a:t>
            </a:r>
          </a:p>
          <a:p>
            <a:pPr algn="ctr">
              <a:lnSpc>
                <a:spcPts val="4890"/>
              </a:lnSpc>
            </a:pPr>
            <a:endParaRPr lang="en-US" sz="3000" dirty="0">
              <a:solidFill>
                <a:srgbClr val="000000"/>
              </a:solidFill>
              <a:latin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198919" y="1273754"/>
            <a:ext cx="7890162" cy="1398143"/>
          </a:xfrm>
          <a:prstGeom prst="rect">
            <a:avLst/>
          </a:prstGeom>
        </p:spPr>
        <p:txBody>
          <a:bodyPr lIns="0" tIns="0" rIns="0" bIns="0" rtlCol="0" anchor="t">
            <a:spAutoFit/>
          </a:bodyPr>
          <a:lstStyle/>
          <a:p>
            <a:pPr algn="ctr">
              <a:lnSpc>
                <a:spcPts val="11175"/>
              </a:lnSpc>
            </a:pPr>
            <a:r>
              <a:rPr lang="en-US" sz="8799" dirty="0">
                <a:solidFill>
                  <a:srgbClr val="273384"/>
                </a:solidFill>
                <a:ea typeface="Eczar Bold"/>
              </a:rPr>
              <a:t>﻿About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20785" y="2157368"/>
            <a:ext cx="771999" cy="77199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4" name="Group 4"/>
          <p:cNvGrpSpPr/>
          <p:nvPr/>
        </p:nvGrpSpPr>
        <p:grpSpPr>
          <a:xfrm>
            <a:off x="8920785" y="3345534"/>
            <a:ext cx="771999" cy="77199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6" name="Group 6"/>
          <p:cNvGrpSpPr/>
          <p:nvPr/>
        </p:nvGrpSpPr>
        <p:grpSpPr>
          <a:xfrm>
            <a:off x="8920785" y="5519994"/>
            <a:ext cx="771999" cy="77199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8" name="Group 8"/>
          <p:cNvGrpSpPr/>
          <p:nvPr/>
        </p:nvGrpSpPr>
        <p:grpSpPr>
          <a:xfrm>
            <a:off x="8920785" y="4442289"/>
            <a:ext cx="771999" cy="77199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10" name="Group 10"/>
          <p:cNvGrpSpPr/>
          <p:nvPr/>
        </p:nvGrpSpPr>
        <p:grpSpPr>
          <a:xfrm>
            <a:off x="8920785" y="6685565"/>
            <a:ext cx="771999" cy="77199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062846" y="2011238"/>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APPLICATION</a:t>
            </a:r>
          </a:p>
        </p:txBody>
      </p:sp>
      <p:sp>
        <p:nvSpPr>
          <p:cNvPr id="16" name="TextBox 16"/>
          <p:cNvSpPr txBox="1"/>
          <p:nvPr/>
        </p:nvSpPr>
        <p:spPr>
          <a:xfrm>
            <a:off x="9034179" y="2096203"/>
            <a:ext cx="545211" cy="688086"/>
          </a:xfrm>
          <a:prstGeom prst="rect">
            <a:avLst/>
          </a:prstGeom>
        </p:spPr>
        <p:txBody>
          <a:bodyPr lIns="0" tIns="0" rIns="0" bIns="0" rtlCol="0" anchor="t">
            <a:spAutoFit/>
          </a:bodyPr>
          <a:lstStyle/>
          <a:p>
            <a:pPr algn="ctr">
              <a:lnSpc>
                <a:spcPts val="5652"/>
              </a:lnSpc>
            </a:pPr>
            <a:r>
              <a:rPr lang="en-US" sz="3600" dirty="0">
                <a:solidFill>
                  <a:srgbClr val="273384"/>
                </a:solidFill>
                <a:latin typeface="Raleway Bold"/>
              </a:rPr>
              <a:t>1</a:t>
            </a:r>
          </a:p>
        </p:txBody>
      </p:sp>
      <p:sp>
        <p:nvSpPr>
          <p:cNvPr id="17" name="TextBox 17"/>
          <p:cNvSpPr txBox="1"/>
          <p:nvPr/>
        </p:nvSpPr>
        <p:spPr>
          <a:xfrm>
            <a:off x="9034179" y="3279979"/>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273384"/>
                </a:solidFill>
                <a:latin typeface="Raleway Bold"/>
              </a:rPr>
              <a:t>2</a:t>
            </a:r>
          </a:p>
        </p:txBody>
      </p:sp>
      <p:sp>
        <p:nvSpPr>
          <p:cNvPr id="18" name="TextBox 18"/>
          <p:cNvSpPr txBox="1"/>
          <p:nvPr/>
        </p:nvSpPr>
        <p:spPr>
          <a:xfrm>
            <a:off x="9034179" y="5414313"/>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4</a:t>
            </a:r>
          </a:p>
        </p:txBody>
      </p:sp>
      <p:sp>
        <p:nvSpPr>
          <p:cNvPr id="19" name="TextBox 19"/>
          <p:cNvSpPr txBox="1"/>
          <p:nvPr/>
        </p:nvSpPr>
        <p:spPr>
          <a:xfrm>
            <a:off x="9034179" y="4314413"/>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3</a:t>
            </a:r>
          </a:p>
        </p:txBody>
      </p:sp>
      <p:sp>
        <p:nvSpPr>
          <p:cNvPr id="20" name="TextBox 20"/>
          <p:cNvSpPr txBox="1"/>
          <p:nvPr/>
        </p:nvSpPr>
        <p:spPr>
          <a:xfrm>
            <a:off x="9034179" y="662536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5</a:t>
            </a:r>
          </a:p>
        </p:txBody>
      </p:sp>
      <p:sp>
        <p:nvSpPr>
          <p:cNvPr id="21" name="TextBox 21"/>
          <p:cNvSpPr txBox="1"/>
          <p:nvPr/>
        </p:nvSpPr>
        <p:spPr>
          <a:xfrm>
            <a:off x="1730661" y="2543368"/>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ea typeface="Eczar Bold"/>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062846" y="3146629"/>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TECHNOLOGIES</a:t>
            </a:r>
          </a:p>
        </p:txBody>
      </p:sp>
      <p:sp>
        <p:nvSpPr>
          <p:cNvPr id="26" name="TextBox 26"/>
          <p:cNvSpPr txBox="1"/>
          <p:nvPr/>
        </p:nvSpPr>
        <p:spPr>
          <a:xfrm>
            <a:off x="10062846" y="4277564"/>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FUNCTIONAL REQUIREMENTS</a:t>
            </a:r>
          </a:p>
        </p:txBody>
      </p:sp>
      <p:sp>
        <p:nvSpPr>
          <p:cNvPr id="27" name="TextBox 27"/>
          <p:cNvSpPr txBox="1"/>
          <p:nvPr/>
        </p:nvSpPr>
        <p:spPr>
          <a:xfrm>
            <a:off x="10111424" y="5408500"/>
            <a:ext cx="7773104"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NON FUNCTIONAL REQUIREMENSTS</a:t>
            </a:r>
          </a:p>
        </p:txBody>
      </p:sp>
      <p:sp>
        <p:nvSpPr>
          <p:cNvPr id="28" name="TextBox 28"/>
          <p:cNvSpPr txBox="1"/>
          <p:nvPr/>
        </p:nvSpPr>
        <p:spPr>
          <a:xfrm>
            <a:off x="10111424" y="6539435"/>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ARCHITECTURE FLOWS</a:t>
            </a:r>
          </a:p>
        </p:txBody>
      </p:sp>
      <p:grpSp>
        <p:nvGrpSpPr>
          <p:cNvPr id="29" name="Group 29"/>
          <p:cNvGrpSpPr/>
          <p:nvPr/>
        </p:nvGrpSpPr>
        <p:grpSpPr>
          <a:xfrm>
            <a:off x="8920785" y="7816501"/>
            <a:ext cx="771999" cy="771999"/>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31" name="TextBox 31"/>
          <p:cNvSpPr txBox="1"/>
          <p:nvPr/>
        </p:nvSpPr>
        <p:spPr>
          <a:xfrm>
            <a:off x="9034179" y="7829039"/>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6</a:t>
            </a:r>
          </a:p>
        </p:txBody>
      </p:sp>
      <p:sp>
        <p:nvSpPr>
          <p:cNvPr id="32" name="TextBox 32"/>
          <p:cNvSpPr txBox="1"/>
          <p:nvPr/>
        </p:nvSpPr>
        <p:spPr>
          <a:xfrm>
            <a:off x="10111424" y="7670370"/>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PROS AND CONS</a:t>
            </a:r>
          </a:p>
        </p:txBody>
      </p:sp>
      <p:sp>
        <p:nvSpPr>
          <p:cNvPr id="33" name="TextBox 33"/>
          <p:cNvSpPr txBox="1"/>
          <p:nvPr/>
        </p:nvSpPr>
        <p:spPr>
          <a:xfrm>
            <a:off x="10111424" y="8801305"/>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FUTURE SCOPE</a:t>
            </a:r>
          </a:p>
        </p:txBody>
      </p:sp>
      <p:grpSp>
        <p:nvGrpSpPr>
          <p:cNvPr id="34" name="Group 34"/>
          <p:cNvGrpSpPr/>
          <p:nvPr/>
        </p:nvGrpSpPr>
        <p:grpSpPr>
          <a:xfrm>
            <a:off x="8920785" y="8947436"/>
            <a:ext cx="771999" cy="771999"/>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36" name="TextBox 36"/>
          <p:cNvSpPr txBox="1"/>
          <p:nvPr/>
        </p:nvSpPr>
        <p:spPr>
          <a:xfrm>
            <a:off x="9034179" y="890125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anim calcmode="lin" valueType="num">
                                      <p:cBhvr>
                                        <p:cTn id="44" dur="500" fill="hold"/>
                                        <p:tgtEl>
                                          <p:spTgt spid="20"/>
                                        </p:tgtEl>
                                        <p:attrNameLst>
                                          <p:attrName>ppt_x</p:attrName>
                                        </p:attrNameLst>
                                      </p:cBhvr>
                                      <p:tavLst>
                                        <p:tav tm="0">
                                          <p:val>
                                            <p:strVal val="#ppt_x"/>
                                          </p:val>
                                        </p:tav>
                                        <p:tav tm="100000">
                                          <p:val>
                                            <p:strVal val="#ppt_x"/>
                                          </p:val>
                                        </p:tav>
                                      </p:tavLst>
                                    </p:anim>
                                    <p:anim calcmode="lin" valueType="num">
                                      <p:cBhvr>
                                        <p:cTn id="45" dur="50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anim calcmode="lin" valueType="num">
                                      <p:cBhvr>
                                        <p:cTn id="50" dur="500" fill="hold"/>
                                        <p:tgtEl>
                                          <p:spTgt spid="25"/>
                                        </p:tgtEl>
                                        <p:attrNameLst>
                                          <p:attrName>ppt_x</p:attrName>
                                        </p:attrNameLst>
                                      </p:cBhvr>
                                      <p:tavLst>
                                        <p:tav tm="0">
                                          <p:val>
                                            <p:strVal val="#ppt_x"/>
                                          </p:val>
                                        </p:tav>
                                        <p:tav tm="100000">
                                          <p:val>
                                            <p:strVal val="#ppt_x"/>
                                          </p:val>
                                        </p:tav>
                                      </p:tavLst>
                                    </p:anim>
                                    <p:anim calcmode="lin" valueType="num">
                                      <p:cBhvr>
                                        <p:cTn id="51" dur="500" fill="hold"/>
                                        <p:tgtEl>
                                          <p:spTgt spid="25"/>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anim calcmode="lin" valueType="num">
                                      <p:cBhvr>
                                        <p:cTn id="56" dur="500" fill="hold"/>
                                        <p:tgtEl>
                                          <p:spTgt spid="26"/>
                                        </p:tgtEl>
                                        <p:attrNameLst>
                                          <p:attrName>ppt_x</p:attrName>
                                        </p:attrNameLst>
                                      </p:cBhvr>
                                      <p:tavLst>
                                        <p:tav tm="0">
                                          <p:val>
                                            <p:strVal val="#ppt_x"/>
                                          </p:val>
                                        </p:tav>
                                        <p:tav tm="100000">
                                          <p:val>
                                            <p:strVal val="#ppt_x"/>
                                          </p:val>
                                        </p:tav>
                                      </p:tavLst>
                                    </p:anim>
                                    <p:anim calcmode="lin" valueType="num">
                                      <p:cBhvr>
                                        <p:cTn id="57" dur="500" fill="hold"/>
                                        <p:tgtEl>
                                          <p:spTgt spid="26"/>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anim calcmode="lin" valueType="num">
                                      <p:cBhvr>
                                        <p:cTn id="62" dur="500" fill="hold"/>
                                        <p:tgtEl>
                                          <p:spTgt spid="27"/>
                                        </p:tgtEl>
                                        <p:attrNameLst>
                                          <p:attrName>ppt_x</p:attrName>
                                        </p:attrNameLst>
                                      </p:cBhvr>
                                      <p:tavLst>
                                        <p:tav tm="0">
                                          <p:val>
                                            <p:strVal val="#ppt_x"/>
                                          </p:val>
                                        </p:tav>
                                        <p:tav tm="100000">
                                          <p:val>
                                            <p:strVal val="#ppt_x"/>
                                          </p:val>
                                        </p:tav>
                                      </p:tavLst>
                                    </p:anim>
                                    <p:anim calcmode="lin" valueType="num">
                                      <p:cBhvr>
                                        <p:cTn id="63" dur="50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anim calcmode="lin" valueType="num">
                                      <p:cBhvr>
                                        <p:cTn id="68" dur="500" fill="hold"/>
                                        <p:tgtEl>
                                          <p:spTgt spid="28"/>
                                        </p:tgtEl>
                                        <p:attrNameLst>
                                          <p:attrName>ppt_x</p:attrName>
                                        </p:attrNameLst>
                                      </p:cBhvr>
                                      <p:tavLst>
                                        <p:tav tm="0">
                                          <p:val>
                                            <p:strVal val="#ppt_x"/>
                                          </p:val>
                                        </p:tav>
                                        <p:tav tm="100000">
                                          <p:val>
                                            <p:strVal val="#ppt_x"/>
                                          </p:val>
                                        </p:tav>
                                      </p:tavLst>
                                    </p:anim>
                                    <p:anim calcmode="lin" valueType="num">
                                      <p:cBhvr>
                                        <p:cTn id="69" dur="500" fill="hold"/>
                                        <p:tgtEl>
                                          <p:spTgt spid="28"/>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anim calcmode="lin" valueType="num">
                                      <p:cBhvr>
                                        <p:cTn id="80" dur="500" fill="hold"/>
                                        <p:tgtEl>
                                          <p:spTgt spid="32"/>
                                        </p:tgtEl>
                                        <p:attrNameLst>
                                          <p:attrName>ppt_x</p:attrName>
                                        </p:attrNameLst>
                                      </p:cBhvr>
                                      <p:tavLst>
                                        <p:tav tm="0">
                                          <p:val>
                                            <p:strVal val="#ppt_x"/>
                                          </p:val>
                                        </p:tav>
                                        <p:tav tm="100000">
                                          <p:val>
                                            <p:strVal val="#ppt_x"/>
                                          </p:val>
                                        </p:tav>
                                      </p:tavLst>
                                    </p:anim>
                                    <p:anim calcmode="lin" valueType="num">
                                      <p:cBhvr>
                                        <p:cTn id="81" dur="500" fill="hold"/>
                                        <p:tgtEl>
                                          <p:spTgt spid="32"/>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anim calcmode="lin" valueType="num">
                                      <p:cBhvr>
                                        <p:cTn id="92" dur="500" fill="hold"/>
                                        <p:tgtEl>
                                          <p:spTgt spid="36"/>
                                        </p:tgtEl>
                                        <p:attrNameLst>
                                          <p:attrName>ppt_x</p:attrName>
                                        </p:attrNameLst>
                                      </p:cBhvr>
                                      <p:tavLst>
                                        <p:tav tm="0">
                                          <p:val>
                                            <p:strVal val="#ppt_x"/>
                                          </p:val>
                                        </p:tav>
                                        <p:tav tm="100000">
                                          <p:val>
                                            <p:strVal val="#ppt_x"/>
                                          </p:val>
                                        </p:tav>
                                      </p:tavLst>
                                    </p:anim>
                                    <p:anim calcmode="lin" valueType="num">
                                      <p:cBhvr>
                                        <p:cTn id="9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5" grpId="0"/>
      <p:bldP spid="26" grpId="0"/>
      <p:bldP spid="27" grpId="0"/>
      <p:bldP spid="28" grpId="0"/>
      <p:bldP spid="31" grpId="0"/>
      <p:bldP spid="32" grpId="0"/>
      <p:bldP spid="33"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131517" y="1028700"/>
            <a:ext cx="8024966" cy="13335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APPLICATION</a:t>
            </a:r>
          </a:p>
        </p:txBody>
      </p:sp>
      <p:sp>
        <p:nvSpPr>
          <p:cNvPr id="3" name="TextBox 3"/>
          <p:cNvSpPr txBox="1"/>
          <p:nvPr/>
        </p:nvSpPr>
        <p:spPr>
          <a:xfrm>
            <a:off x="2210214" y="249670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systems can be used in local, regional, or national political elections, making it easier and more convenient for citizens to cast their votes from their computers or mobile devices.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2210214" y="427343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can facilitate voting for citizens living abroad or military personnel stationed overseas, enabling them to participate in their home country's elections.</a:t>
            </a:r>
          </a:p>
        </p:txBody>
      </p:sp>
      <p:sp>
        <p:nvSpPr>
          <p:cNvPr id="11" name="TextBox 11"/>
          <p:cNvSpPr txBox="1"/>
          <p:nvPr/>
        </p:nvSpPr>
        <p:spPr>
          <a:xfrm>
            <a:off x="2210214" y="605016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systems can support proxy voting, where voters can authorize someone else to cast their vote on their behalf, which can be beneficial for shareholders or members who cannot attend in-person meetings.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704864" y="1028700"/>
            <a:ext cx="8878272" cy="13335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TECHNOLOGIES</a:t>
            </a:r>
          </a:p>
        </p:txBody>
      </p:sp>
      <p:sp>
        <p:nvSpPr>
          <p:cNvPr id="3" name="TextBox 3"/>
          <p:cNvSpPr txBox="1"/>
          <p:nvPr/>
        </p:nvSpPr>
        <p:spPr>
          <a:xfrm>
            <a:off x="2210214" y="3302524"/>
            <a:ext cx="13867573" cy="547370"/>
          </a:xfrm>
          <a:prstGeom prst="rect">
            <a:avLst/>
          </a:prstGeom>
        </p:spPr>
        <p:txBody>
          <a:bodyPr lIns="0" tIns="0" rIns="0" bIns="0" rtlCol="0" anchor="t">
            <a:spAutoFit/>
          </a:bodyPr>
          <a:lstStyle/>
          <a:p>
            <a:pPr marL="690877" lvl="1" indent="-345439">
              <a:lnSpc>
                <a:spcPts val="4479"/>
              </a:lnSpc>
              <a:buFont typeface="Arial"/>
              <a:buChar char="•"/>
            </a:pPr>
            <a:r>
              <a:rPr lang="en-US" sz="3199" dirty="0">
                <a:solidFill>
                  <a:srgbClr val="000000"/>
                </a:solidFill>
                <a:latin typeface="Raleway"/>
              </a:rPr>
              <a:t>Technologies used in these project are as follows:-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3566546" y="4107070"/>
            <a:ext cx="13867573" cy="2795270"/>
          </a:xfrm>
          <a:prstGeom prst="rect">
            <a:avLst/>
          </a:prstGeom>
        </p:spPr>
        <p:txBody>
          <a:bodyPr lIns="0" tIns="0" rIns="0" bIns="0" rtlCol="0" anchor="t">
            <a:spAutoFit/>
          </a:bodyPr>
          <a:lstStyle/>
          <a:p>
            <a:pPr marL="690877" lvl="1" indent="-345439">
              <a:lnSpc>
                <a:spcPts val="4479"/>
              </a:lnSpc>
              <a:buFont typeface="Arial"/>
              <a:buChar char="•"/>
            </a:pPr>
            <a:r>
              <a:rPr lang="en-US" sz="3199" dirty="0">
                <a:solidFill>
                  <a:srgbClr val="000000"/>
                </a:solidFill>
                <a:latin typeface="Raleway"/>
              </a:rPr>
              <a:t>Html, </a:t>
            </a:r>
            <a:r>
              <a:rPr lang="en-US" sz="3199" dirty="0" err="1">
                <a:solidFill>
                  <a:srgbClr val="000000"/>
                </a:solidFill>
                <a:latin typeface="Raleway"/>
              </a:rPr>
              <a:t>Css</a:t>
            </a:r>
            <a:r>
              <a:rPr lang="en-US" sz="3199" dirty="0">
                <a:solidFill>
                  <a:srgbClr val="000000"/>
                </a:solidFill>
                <a:latin typeface="Raleway"/>
              </a:rPr>
              <a:t>, </a:t>
            </a:r>
            <a:r>
              <a:rPr lang="en-US" sz="3199" dirty="0" err="1">
                <a:solidFill>
                  <a:srgbClr val="000000"/>
                </a:solidFill>
                <a:latin typeface="Raleway"/>
              </a:rPr>
              <a:t>Js</a:t>
            </a:r>
            <a:r>
              <a:rPr lang="en-US" sz="3199" dirty="0">
                <a:solidFill>
                  <a:srgbClr val="000000"/>
                </a:solidFill>
                <a:latin typeface="Raleway"/>
              </a:rPr>
              <a:t>, React </a:t>
            </a:r>
            <a:r>
              <a:rPr lang="en-US" sz="3199" dirty="0" err="1">
                <a:solidFill>
                  <a:srgbClr val="000000"/>
                </a:solidFill>
                <a:latin typeface="Raleway"/>
              </a:rPr>
              <a:t>js</a:t>
            </a:r>
            <a:r>
              <a:rPr lang="en-US" sz="3199" dirty="0">
                <a:solidFill>
                  <a:srgbClr val="000000"/>
                </a:solidFill>
                <a:latin typeface="Raleway"/>
              </a:rPr>
              <a:t>, Node </a:t>
            </a:r>
            <a:r>
              <a:rPr lang="en-US" sz="3199" dirty="0" err="1">
                <a:solidFill>
                  <a:srgbClr val="000000"/>
                </a:solidFill>
                <a:latin typeface="Raleway"/>
              </a:rPr>
              <a:t>js</a:t>
            </a:r>
            <a:r>
              <a:rPr lang="en-US" sz="3199" dirty="0">
                <a:solidFill>
                  <a:srgbClr val="000000"/>
                </a:solidFill>
                <a:latin typeface="Raleway"/>
              </a:rPr>
              <a:t>, Express </a:t>
            </a:r>
            <a:r>
              <a:rPr lang="en-US" sz="3199" dirty="0" err="1">
                <a:solidFill>
                  <a:srgbClr val="000000"/>
                </a:solidFill>
                <a:latin typeface="Raleway"/>
              </a:rPr>
              <a:t>js</a:t>
            </a:r>
            <a:endParaRPr lang="en-US" sz="3199" dirty="0">
              <a:solidFill>
                <a:srgbClr val="000000"/>
              </a:solidFill>
              <a:latin typeface="Raleway"/>
            </a:endParaRPr>
          </a:p>
          <a:p>
            <a:pPr marL="690877" lvl="1" indent="-345439">
              <a:lnSpc>
                <a:spcPts val="4479"/>
              </a:lnSpc>
              <a:buFont typeface="Arial"/>
              <a:buChar char="•"/>
            </a:pPr>
            <a:r>
              <a:rPr lang="en-US" sz="3199" dirty="0">
                <a:solidFill>
                  <a:srgbClr val="000000"/>
                </a:solidFill>
                <a:latin typeface="Raleway"/>
              </a:rPr>
              <a:t>Tailwind </a:t>
            </a:r>
            <a:r>
              <a:rPr lang="en-US" sz="3199" dirty="0" err="1">
                <a:solidFill>
                  <a:srgbClr val="000000"/>
                </a:solidFill>
                <a:latin typeface="Raleway"/>
              </a:rPr>
              <a:t>Css</a:t>
            </a:r>
            <a:endParaRPr lang="en-US" sz="3199" dirty="0">
              <a:solidFill>
                <a:srgbClr val="000000"/>
              </a:solidFill>
              <a:latin typeface="Raleway"/>
            </a:endParaRPr>
          </a:p>
          <a:p>
            <a:pPr marL="690877" lvl="1" indent="-345439">
              <a:lnSpc>
                <a:spcPts val="4479"/>
              </a:lnSpc>
              <a:buFont typeface="Arial"/>
              <a:buChar char="•"/>
            </a:pPr>
            <a:r>
              <a:rPr lang="en-US" sz="3199" dirty="0">
                <a:solidFill>
                  <a:srgbClr val="000000"/>
                </a:solidFill>
                <a:latin typeface="Raleway"/>
              </a:rPr>
              <a:t>MongoDB (Database)</a:t>
            </a:r>
          </a:p>
          <a:p>
            <a:pPr marL="690877" lvl="1" indent="-345439">
              <a:lnSpc>
                <a:spcPts val="4479"/>
              </a:lnSpc>
              <a:buFont typeface="Arial"/>
              <a:buChar char="•"/>
            </a:pPr>
            <a:r>
              <a:rPr lang="en-US" sz="3199" dirty="0">
                <a:solidFill>
                  <a:srgbClr val="000000"/>
                </a:solidFill>
                <a:latin typeface="Raleway"/>
              </a:rPr>
              <a:t>Flask (Backend)</a:t>
            </a:r>
          </a:p>
          <a:p>
            <a:pPr marL="690877" lvl="1" indent="-345439">
              <a:lnSpc>
                <a:spcPts val="4479"/>
              </a:lnSpc>
              <a:buFont typeface="Arial"/>
              <a:buChar char="•"/>
            </a:pPr>
            <a:r>
              <a:rPr lang="en-US" sz="3199" dirty="0">
                <a:solidFill>
                  <a:srgbClr val="000000"/>
                </a:solidFill>
                <a:latin typeface="Raleway"/>
              </a:rPr>
              <a:t>VS Code, Postman (Platform)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3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900" decel="100000" fill="hold"/>
                                        <p:tgtEl>
                                          <p:spTgt spid="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18" presetClass="entr" presetSubtype="12" fill="hold" nodeType="after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strips(downLeft)">
                                      <p:cBhvr>
                                        <p:cTn id="18" dur="750"/>
                                        <p:tgtEl>
                                          <p:spTgt spid="10">
                                            <p:txEl>
                                              <p:pRg st="0" end="0"/>
                                            </p:txEl>
                                          </p:spTgt>
                                        </p:tgtEl>
                                      </p:cBhvr>
                                    </p:animEffect>
                                  </p:childTnLst>
                                </p:cTn>
                              </p:par>
                            </p:childTnLst>
                          </p:cTn>
                        </p:par>
                        <p:par>
                          <p:cTn id="19" fill="hold">
                            <p:stCondLst>
                              <p:cond delay="2750"/>
                            </p:stCondLst>
                            <p:childTnLst>
                              <p:par>
                                <p:cTn id="20" presetID="18" presetClass="entr" presetSubtype="12" fill="hold" nodeType="after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strips(downLeft)">
                                      <p:cBhvr>
                                        <p:cTn id="22" dur="750"/>
                                        <p:tgtEl>
                                          <p:spTgt spid="10">
                                            <p:txEl>
                                              <p:pRg st="1" end="1"/>
                                            </p:txEl>
                                          </p:spTgt>
                                        </p:tgtEl>
                                      </p:cBhvr>
                                    </p:animEffect>
                                  </p:childTnLst>
                                </p:cTn>
                              </p:par>
                            </p:childTnLst>
                          </p:cTn>
                        </p:par>
                        <p:par>
                          <p:cTn id="23" fill="hold">
                            <p:stCondLst>
                              <p:cond delay="3500"/>
                            </p:stCondLst>
                            <p:childTnLst>
                              <p:par>
                                <p:cTn id="24" presetID="18" presetClass="entr" presetSubtype="12" fill="hold" nodeType="after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strips(downLeft)">
                                      <p:cBhvr>
                                        <p:cTn id="26" dur="750"/>
                                        <p:tgtEl>
                                          <p:spTgt spid="10">
                                            <p:txEl>
                                              <p:pRg st="2" end="2"/>
                                            </p:txEl>
                                          </p:spTgt>
                                        </p:tgtEl>
                                      </p:cBhvr>
                                    </p:animEffect>
                                  </p:childTnLst>
                                </p:cTn>
                              </p:par>
                            </p:childTnLst>
                          </p:cTn>
                        </p:par>
                        <p:par>
                          <p:cTn id="27" fill="hold">
                            <p:stCondLst>
                              <p:cond delay="4250"/>
                            </p:stCondLst>
                            <p:childTnLst>
                              <p:par>
                                <p:cTn id="28" presetID="18" presetClass="entr" presetSubtype="12" fill="hold" nodeType="after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strips(downLeft)">
                                      <p:cBhvr>
                                        <p:cTn id="30" dur="750"/>
                                        <p:tgtEl>
                                          <p:spTgt spid="10">
                                            <p:txEl>
                                              <p:pRg st="3" end="3"/>
                                            </p:txEl>
                                          </p:spTgt>
                                        </p:tgtEl>
                                      </p:cBhvr>
                                    </p:animEffect>
                                  </p:childTnLst>
                                </p:cTn>
                              </p:par>
                            </p:childTnLst>
                          </p:cTn>
                        </p:par>
                        <p:par>
                          <p:cTn id="31" fill="hold">
                            <p:stCondLst>
                              <p:cond delay="5000"/>
                            </p:stCondLst>
                            <p:childTnLst>
                              <p:par>
                                <p:cTn id="32" presetID="18" presetClass="entr" presetSubtype="12" fill="hold" nodeType="after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strips(downLeft)">
                                      <p:cBhvr>
                                        <p:cTn id="34"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111267" y="953655"/>
            <a:ext cx="12065465" cy="9144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273384"/>
                </a:solidFill>
                <a:latin typeface="Eczar Bold"/>
              </a:rPr>
              <a:t>FUNCTIONAL REQUIREMENTS</a:t>
            </a:r>
          </a:p>
        </p:txBody>
      </p:sp>
      <p:sp>
        <p:nvSpPr>
          <p:cNvPr id="3" name="TextBox 3"/>
          <p:cNvSpPr txBox="1"/>
          <p:nvPr/>
        </p:nvSpPr>
        <p:spPr>
          <a:xfrm>
            <a:off x="2210214" y="2518643"/>
            <a:ext cx="13867573" cy="3702050"/>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Raleway"/>
              </a:rPr>
              <a:t>Login</a:t>
            </a:r>
          </a:p>
          <a:p>
            <a:pPr marL="755649" lvl="1" indent="-377824">
              <a:lnSpc>
                <a:spcPts val="4899"/>
              </a:lnSpc>
              <a:buFont typeface="Arial"/>
              <a:buChar char="•"/>
            </a:pPr>
            <a:r>
              <a:rPr lang="en-US" sz="3499" dirty="0">
                <a:solidFill>
                  <a:srgbClr val="000000"/>
                </a:solidFill>
                <a:latin typeface="Raleway"/>
              </a:rPr>
              <a:t>Registration</a:t>
            </a:r>
          </a:p>
          <a:p>
            <a:pPr marL="755649" lvl="1" indent="-377824">
              <a:lnSpc>
                <a:spcPts val="4899"/>
              </a:lnSpc>
              <a:buFont typeface="Arial"/>
              <a:buChar char="•"/>
            </a:pPr>
            <a:r>
              <a:rPr lang="en-US" sz="3499" dirty="0">
                <a:solidFill>
                  <a:srgbClr val="000000"/>
                </a:solidFill>
                <a:latin typeface="Raleway"/>
              </a:rPr>
              <a:t>Manage Users and Passwords</a:t>
            </a:r>
          </a:p>
          <a:p>
            <a:pPr marL="755649" lvl="1" indent="-377824">
              <a:lnSpc>
                <a:spcPts val="4899"/>
              </a:lnSpc>
              <a:buFont typeface="Arial"/>
              <a:buChar char="•"/>
            </a:pPr>
            <a:r>
              <a:rPr lang="en-US" sz="3499" dirty="0">
                <a:solidFill>
                  <a:srgbClr val="000000"/>
                </a:solidFill>
                <a:latin typeface="Raleway"/>
              </a:rPr>
              <a:t>Select Election and Voting option</a:t>
            </a:r>
          </a:p>
          <a:p>
            <a:pPr marL="755649" lvl="1" indent="-377824">
              <a:lnSpc>
                <a:spcPts val="4899"/>
              </a:lnSpc>
              <a:buFont typeface="Arial"/>
              <a:buChar char="•"/>
            </a:pPr>
            <a:r>
              <a:rPr lang="en-US" sz="3499" dirty="0">
                <a:solidFill>
                  <a:srgbClr val="000000"/>
                </a:solidFill>
                <a:latin typeface="Raleway"/>
              </a:rPr>
              <a:t>Hide votes of individual users</a:t>
            </a:r>
          </a:p>
          <a:p>
            <a:pPr marL="755649" lvl="1" indent="-377824">
              <a:lnSpc>
                <a:spcPts val="4899"/>
              </a:lnSpc>
              <a:buFont typeface="Arial"/>
              <a:buChar char="•"/>
            </a:pPr>
            <a:r>
              <a:rPr lang="en-US" sz="3499" dirty="0">
                <a:solidFill>
                  <a:srgbClr val="000000"/>
                </a:solidFill>
                <a:latin typeface="Raleway"/>
              </a:rPr>
              <a:t>Show result of votes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anim calcmode="lin" valueType="num">
                                      <p:cBhvr>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2328899" y="951077"/>
            <a:ext cx="13630201" cy="9144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273384"/>
                </a:solidFill>
                <a:latin typeface="Eczar Bold"/>
              </a:rPr>
              <a:t>NON FUNCTIONAL REQUIREMENTS</a:t>
            </a:r>
          </a:p>
        </p:txBody>
      </p:sp>
      <p:sp>
        <p:nvSpPr>
          <p:cNvPr id="3" name="TextBox 3"/>
          <p:cNvSpPr txBox="1"/>
          <p:nvPr/>
        </p:nvSpPr>
        <p:spPr>
          <a:xfrm>
            <a:off x="2210214" y="2517354"/>
            <a:ext cx="13867573" cy="3702050"/>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Raleway"/>
              </a:rPr>
              <a:t>Privacy</a:t>
            </a:r>
          </a:p>
          <a:p>
            <a:pPr marL="755649" lvl="1" indent="-377824">
              <a:lnSpc>
                <a:spcPts val="4899"/>
              </a:lnSpc>
              <a:buFont typeface="Arial"/>
              <a:buChar char="•"/>
            </a:pPr>
            <a:r>
              <a:rPr lang="en-US" sz="3499" dirty="0">
                <a:solidFill>
                  <a:srgbClr val="000000"/>
                </a:solidFill>
                <a:latin typeface="Raleway"/>
              </a:rPr>
              <a:t>Security</a:t>
            </a:r>
          </a:p>
          <a:p>
            <a:pPr marL="755649" lvl="1" indent="-377824">
              <a:lnSpc>
                <a:spcPts val="4899"/>
              </a:lnSpc>
              <a:buFont typeface="Arial"/>
              <a:buChar char="•"/>
            </a:pPr>
            <a:r>
              <a:rPr lang="en-US" sz="3499" dirty="0">
                <a:solidFill>
                  <a:srgbClr val="000000"/>
                </a:solidFill>
                <a:latin typeface="Raleway"/>
              </a:rPr>
              <a:t>Performance</a:t>
            </a:r>
          </a:p>
          <a:p>
            <a:pPr marL="755649" lvl="1" indent="-377824">
              <a:lnSpc>
                <a:spcPts val="4899"/>
              </a:lnSpc>
              <a:buFont typeface="Arial"/>
              <a:buChar char="•"/>
            </a:pPr>
            <a:r>
              <a:rPr lang="en-US" sz="3499" dirty="0">
                <a:solidFill>
                  <a:srgbClr val="000000"/>
                </a:solidFill>
                <a:latin typeface="Raleway"/>
              </a:rPr>
              <a:t>Supportability</a:t>
            </a:r>
          </a:p>
          <a:p>
            <a:pPr marL="755649" lvl="1" indent="-377824">
              <a:lnSpc>
                <a:spcPts val="4899"/>
              </a:lnSpc>
              <a:buFont typeface="Arial"/>
              <a:buChar char="•"/>
            </a:pPr>
            <a:r>
              <a:rPr lang="en-US" sz="3499" dirty="0">
                <a:solidFill>
                  <a:srgbClr val="000000"/>
                </a:solidFill>
                <a:latin typeface="Raleway"/>
              </a:rPr>
              <a:t>Maintainability</a:t>
            </a:r>
          </a:p>
          <a:p>
            <a:pPr marL="755649" lvl="1" indent="-377824">
              <a:lnSpc>
                <a:spcPts val="4899"/>
              </a:lnSpc>
              <a:buFont typeface="Arial"/>
              <a:buChar char="•"/>
            </a:pPr>
            <a:r>
              <a:rPr lang="en-US" sz="3499" dirty="0">
                <a:solidFill>
                  <a:srgbClr val="000000"/>
                </a:solidFill>
                <a:latin typeface="Raleway"/>
              </a:rPr>
              <a:t>Platform Compatibility</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466640" y="808202"/>
            <a:ext cx="11354719" cy="10572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73384"/>
                </a:solidFill>
                <a:latin typeface="Eczar Bold"/>
              </a:rPr>
              <a:t>ARCHITECTURE FLOWS</a:t>
            </a:r>
          </a:p>
        </p:txBody>
      </p:sp>
      <p:sp>
        <p:nvSpPr>
          <p:cNvPr id="3" name="TextBox 3"/>
          <p:cNvSpPr txBox="1"/>
          <p:nvPr/>
        </p:nvSpPr>
        <p:spPr>
          <a:xfrm>
            <a:off x="1028700" y="4238625"/>
            <a:ext cx="2921306"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User Registration</a:t>
            </a:r>
          </a:p>
          <a:p>
            <a:pPr>
              <a:lnSpc>
                <a:spcPts val="3499"/>
              </a:lnSpc>
            </a:pPr>
            <a:r>
              <a:rPr lang="en-US" sz="2499">
                <a:solidFill>
                  <a:srgbClr val="000000"/>
                </a:solidFill>
                <a:latin typeface="Raleway"/>
              </a:rPr>
              <a:t>and Authentication</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Freeform 10"/>
          <p:cNvSpPr/>
          <p:nvPr/>
        </p:nvSpPr>
        <p:spPr>
          <a:xfrm>
            <a:off x="1475423" y="2803591"/>
            <a:ext cx="1624543" cy="1317356"/>
          </a:xfrm>
          <a:custGeom>
            <a:avLst/>
            <a:gdLst/>
            <a:ahLst/>
            <a:cxnLst/>
            <a:rect l="l" t="t" r="r" b="b"/>
            <a:pathLst>
              <a:path w="1624543" h="1317356">
                <a:moveTo>
                  <a:pt x="0" y="0"/>
                </a:moveTo>
                <a:lnTo>
                  <a:pt x="1624542" y="0"/>
                </a:lnTo>
                <a:lnTo>
                  <a:pt x="1624542" y="1317356"/>
                </a:lnTo>
                <a:lnTo>
                  <a:pt x="0" y="1317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AutoShape 11"/>
          <p:cNvSpPr/>
          <p:nvPr/>
        </p:nvSpPr>
        <p:spPr>
          <a:xfrm>
            <a:off x="3950006" y="3345389"/>
            <a:ext cx="1548043" cy="0"/>
          </a:xfrm>
          <a:prstGeom prst="line">
            <a:avLst/>
          </a:prstGeom>
          <a:ln w="38100" cap="flat">
            <a:solidFill>
              <a:srgbClr val="000000"/>
            </a:solidFill>
            <a:prstDash val="solid"/>
            <a:headEnd type="none" w="sm" len="sm"/>
            <a:tailEnd type="triangle" w="lg" len="med"/>
          </a:ln>
        </p:spPr>
      </p:sp>
      <p:sp>
        <p:nvSpPr>
          <p:cNvPr id="12" name="Freeform 12"/>
          <p:cNvSpPr/>
          <p:nvPr/>
        </p:nvSpPr>
        <p:spPr>
          <a:xfrm>
            <a:off x="11585103" y="2949045"/>
            <a:ext cx="864083" cy="1026449"/>
          </a:xfrm>
          <a:custGeom>
            <a:avLst/>
            <a:gdLst/>
            <a:ahLst/>
            <a:cxnLst/>
            <a:rect l="l" t="t" r="r" b="b"/>
            <a:pathLst>
              <a:path w="864083" h="1026449">
                <a:moveTo>
                  <a:pt x="0" y="0"/>
                </a:moveTo>
                <a:lnTo>
                  <a:pt x="864083" y="0"/>
                </a:lnTo>
                <a:lnTo>
                  <a:pt x="864083" y="1026448"/>
                </a:lnTo>
                <a:lnTo>
                  <a:pt x="0" y="1026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6345774" y="2949045"/>
            <a:ext cx="1572554" cy="1026449"/>
          </a:xfrm>
          <a:custGeom>
            <a:avLst/>
            <a:gdLst/>
            <a:ahLst/>
            <a:cxnLst/>
            <a:rect l="l" t="t" r="r" b="b"/>
            <a:pathLst>
              <a:path w="1572554" h="1026449">
                <a:moveTo>
                  <a:pt x="0" y="0"/>
                </a:moveTo>
                <a:lnTo>
                  <a:pt x="1572553" y="0"/>
                </a:lnTo>
                <a:lnTo>
                  <a:pt x="1572553" y="1026448"/>
                </a:lnTo>
                <a:lnTo>
                  <a:pt x="0" y="1026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AutoShape 14"/>
          <p:cNvSpPr/>
          <p:nvPr/>
        </p:nvSpPr>
        <p:spPr>
          <a:xfrm>
            <a:off x="9144000" y="3364439"/>
            <a:ext cx="1548043" cy="0"/>
          </a:xfrm>
          <a:prstGeom prst="line">
            <a:avLst/>
          </a:prstGeom>
          <a:ln w="38100" cap="flat">
            <a:solidFill>
              <a:srgbClr val="000000"/>
            </a:solidFill>
            <a:prstDash val="solid"/>
            <a:headEnd type="none" w="sm" len="sm"/>
            <a:tailEnd type="triangle" w="lg" len="med"/>
          </a:ln>
        </p:spPr>
      </p:sp>
      <p:sp>
        <p:nvSpPr>
          <p:cNvPr id="15" name="AutoShape 15"/>
          <p:cNvSpPr/>
          <p:nvPr/>
        </p:nvSpPr>
        <p:spPr>
          <a:xfrm>
            <a:off x="13260433" y="3364439"/>
            <a:ext cx="1548043" cy="0"/>
          </a:xfrm>
          <a:prstGeom prst="line">
            <a:avLst/>
          </a:prstGeom>
          <a:ln w="38100" cap="flat">
            <a:solidFill>
              <a:srgbClr val="000000"/>
            </a:solidFill>
            <a:prstDash val="solid"/>
            <a:headEnd type="none" w="sm" len="sm"/>
            <a:tailEnd type="triangle" w="lg" len="med"/>
          </a:ln>
        </p:spPr>
      </p:sp>
      <p:sp>
        <p:nvSpPr>
          <p:cNvPr id="16" name="Freeform 16"/>
          <p:cNvSpPr/>
          <p:nvPr/>
        </p:nvSpPr>
        <p:spPr>
          <a:xfrm>
            <a:off x="15656202" y="2752324"/>
            <a:ext cx="1397905" cy="1148030"/>
          </a:xfrm>
          <a:custGeom>
            <a:avLst/>
            <a:gdLst/>
            <a:ahLst/>
            <a:cxnLst/>
            <a:rect l="l" t="t" r="r" b="b"/>
            <a:pathLst>
              <a:path w="1397905" h="1148030">
                <a:moveTo>
                  <a:pt x="0" y="0"/>
                </a:moveTo>
                <a:lnTo>
                  <a:pt x="1397905" y="0"/>
                </a:lnTo>
                <a:lnTo>
                  <a:pt x="1397905" y="1148030"/>
                </a:lnTo>
                <a:lnTo>
                  <a:pt x="0" y="1148030"/>
                </a:lnTo>
                <a:lnTo>
                  <a:pt x="0" y="0"/>
                </a:lnTo>
                <a:close/>
              </a:path>
            </a:pathLst>
          </a:custGeom>
          <a:blipFill>
            <a:blip r:embed="rId12"/>
            <a:stretch>
              <a:fillRect/>
            </a:stretch>
          </a:blipFill>
        </p:spPr>
      </p:sp>
      <p:sp>
        <p:nvSpPr>
          <p:cNvPr id="17" name="Freeform 17"/>
          <p:cNvSpPr/>
          <p:nvPr/>
        </p:nvSpPr>
        <p:spPr>
          <a:xfrm>
            <a:off x="15697164" y="6445669"/>
            <a:ext cx="1315981" cy="1444689"/>
          </a:xfrm>
          <a:custGeom>
            <a:avLst/>
            <a:gdLst/>
            <a:ahLst/>
            <a:cxnLst/>
            <a:rect l="l" t="t" r="r" b="b"/>
            <a:pathLst>
              <a:path w="1315981" h="1444689">
                <a:moveTo>
                  <a:pt x="0" y="0"/>
                </a:moveTo>
                <a:lnTo>
                  <a:pt x="1315981" y="0"/>
                </a:lnTo>
                <a:lnTo>
                  <a:pt x="1315981" y="1444690"/>
                </a:lnTo>
                <a:lnTo>
                  <a:pt x="0" y="14446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AutoShape 18"/>
          <p:cNvSpPr/>
          <p:nvPr/>
        </p:nvSpPr>
        <p:spPr>
          <a:xfrm>
            <a:off x="16374201" y="5108899"/>
            <a:ext cx="19050" cy="1121390"/>
          </a:xfrm>
          <a:prstGeom prst="line">
            <a:avLst/>
          </a:prstGeom>
          <a:ln w="38100" cap="flat">
            <a:solidFill>
              <a:srgbClr val="000000"/>
            </a:solidFill>
            <a:prstDash val="solid"/>
            <a:headEnd type="none" w="sm" len="sm"/>
            <a:tailEnd type="triangle" w="lg" len="med"/>
          </a:ln>
        </p:spPr>
      </p:sp>
      <p:sp>
        <p:nvSpPr>
          <p:cNvPr id="19" name="AutoShape 19"/>
          <p:cNvSpPr/>
          <p:nvPr/>
        </p:nvSpPr>
        <p:spPr>
          <a:xfrm flipH="1">
            <a:off x="13273317" y="7187064"/>
            <a:ext cx="1548043" cy="0"/>
          </a:xfrm>
          <a:prstGeom prst="line">
            <a:avLst/>
          </a:prstGeom>
          <a:ln w="38100" cap="flat">
            <a:solidFill>
              <a:srgbClr val="000000"/>
            </a:solidFill>
            <a:prstDash val="solid"/>
            <a:headEnd type="none" w="sm" len="sm"/>
            <a:tailEnd type="triangle" w="lg" len="med"/>
          </a:ln>
        </p:spPr>
      </p:sp>
      <p:sp>
        <p:nvSpPr>
          <p:cNvPr id="20" name="Freeform 20"/>
          <p:cNvSpPr/>
          <p:nvPr/>
        </p:nvSpPr>
        <p:spPr>
          <a:xfrm>
            <a:off x="11474709" y="6230612"/>
            <a:ext cx="1084872" cy="1685536"/>
          </a:xfrm>
          <a:custGeom>
            <a:avLst/>
            <a:gdLst/>
            <a:ahLst/>
            <a:cxnLst/>
            <a:rect l="l" t="t" r="r" b="b"/>
            <a:pathLst>
              <a:path w="1084872" h="1685536">
                <a:moveTo>
                  <a:pt x="0" y="0"/>
                </a:moveTo>
                <a:lnTo>
                  <a:pt x="1084872" y="0"/>
                </a:lnTo>
                <a:lnTo>
                  <a:pt x="1084872" y="1685536"/>
                </a:lnTo>
                <a:lnTo>
                  <a:pt x="0" y="168553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AutoShape 21"/>
          <p:cNvSpPr/>
          <p:nvPr/>
        </p:nvSpPr>
        <p:spPr>
          <a:xfrm flipH="1">
            <a:off x="9144000" y="7225164"/>
            <a:ext cx="1548043" cy="0"/>
          </a:xfrm>
          <a:prstGeom prst="line">
            <a:avLst/>
          </a:prstGeom>
          <a:ln w="38100" cap="flat">
            <a:solidFill>
              <a:srgbClr val="000000"/>
            </a:solidFill>
            <a:prstDash val="solid"/>
            <a:headEnd type="none" w="sm" len="sm"/>
            <a:tailEnd type="triangle" w="lg" len="med"/>
          </a:ln>
        </p:spPr>
      </p:sp>
      <p:sp>
        <p:nvSpPr>
          <p:cNvPr id="22" name="AutoShape 22"/>
          <p:cNvSpPr/>
          <p:nvPr/>
        </p:nvSpPr>
        <p:spPr>
          <a:xfrm flipH="1">
            <a:off x="3950006" y="7263264"/>
            <a:ext cx="1548043" cy="0"/>
          </a:xfrm>
          <a:prstGeom prst="line">
            <a:avLst/>
          </a:prstGeom>
          <a:ln w="38100" cap="flat">
            <a:solidFill>
              <a:srgbClr val="000000"/>
            </a:solidFill>
            <a:prstDash val="solid"/>
            <a:headEnd type="none" w="sm" len="sm"/>
            <a:tailEnd type="triangle" w="lg" len="med"/>
          </a:ln>
        </p:spPr>
      </p:sp>
      <p:sp>
        <p:nvSpPr>
          <p:cNvPr id="23" name="Freeform 23"/>
          <p:cNvSpPr/>
          <p:nvPr/>
        </p:nvSpPr>
        <p:spPr>
          <a:xfrm>
            <a:off x="1425882" y="6491449"/>
            <a:ext cx="1723624" cy="1723624"/>
          </a:xfrm>
          <a:custGeom>
            <a:avLst/>
            <a:gdLst/>
            <a:ahLst/>
            <a:cxnLst/>
            <a:rect l="l" t="t" r="r" b="b"/>
            <a:pathLst>
              <a:path w="1723624" h="1723624">
                <a:moveTo>
                  <a:pt x="0" y="0"/>
                </a:moveTo>
                <a:lnTo>
                  <a:pt x="1723624" y="0"/>
                </a:lnTo>
                <a:lnTo>
                  <a:pt x="1723624" y="1723624"/>
                </a:lnTo>
                <a:lnTo>
                  <a:pt x="0" y="1723624"/>
                </a:lnTo>
                <a:lnTo>
                  <a:pt x="0" y="0"/>
                </a:lnTo>
                <a:close/>
              </a:path>
            </a:pathLst>
          </a:custGeom>
          <a:blipFill>
            <a:blip r:embed="rId17"/>
            <a:stretch>
              <a:fillRect/>
            </a:stretch>
          </a:blipFill>
        </p:spPr>
      </p:sp>
      <p:sp>
        <p:nvSpPr>
          <p:cNvPr id="24" name="Freeform 24"/>
          <p:cNvSpPr/>
          <p:nvPr/>
        </p:nvSpPr>
        <p:spPr>
          <a:xfrm>
            <a:off x="6298149" y="6267660"/>
            <a:ext cx="1531226" cy="1838809"/>
          </a:xfrm>
          <a:custGeom>
            <a:avLst/>
            <a:gdLst/>
            <a:ahLst/>
            <a:cxnLst/>
            <a:rect l="l" t="t" r="r" b="b"/>
            <a:pathLst>
              <a:path w="1531226" h="1838809">
                <a:moveTo>
                  <a:pt x="0" y="0"/>
                </a:moveTo>
                <a:lnTo>
                  <a:pt x="1531226" y="0"/>
                </a:lnTo>
                <a:lnTo>
                  <a:pt x="1531226" y="1838808"/>
                </a:lnTo>
                <a:lnTo>
                  <a:pt x="0" y="183880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5" name="TextBox 25"/>
          <p:cNvSpPr txBox="1"/>
          <p:nvPr/>
        </p:nvSpPr>
        <p:spPr>
          <a:xfrm>
            <a:off x="15107828" y="4086225"/>
            <a:ext cx="2494653"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Vote Counting and Result</a:t>
            </a:r>
          </a:p>
        </p:txBody>
      </p:sp>
      <p:sp>
        <p:nvSpPr>
          <p:cNvPr id="26" name="TextBox 26"/>
          <p:cNvSpPr txBox="1"/>
          <p:nvPr/>
        </p:nvSpPr>
        <p:spPr>
          <a:xfrm>
            <a:off x="11034589" y="4238625"/>
            <a:ext cx="2486577" cy="431800"/>
          </a:xfrm>
          <a:prstGeom prst="rect">
            <a:avLst/>
          </a:prstGeom>
        </p:spPr>
        <p:txBody>
          <a:bodyPr lIns="0" tIns="0" rIns="0" bIns="0" rtlCol="0" anchor="t">
            <a:spAutoFit/>
          </a:bodyPr>
          <a:lstStyle/>
          <a:p>
            <a:pPr>
              <a:lnSpc>
                <a:spcPts val="3499"/>
              </a:lnSpc>
            </a:pPr>
            <a:r>
              <a:rPr lang="en-US" sz="2499">
                <a:solidFill>
                  <a:srgbClr val="000000"/>
                </a:solidFill>
                <a:latin typeface="Raleway"/>
              </a:rPr>
              <a:t>Casting Votes</a:t>
            </a:r>
          </a:p>
        </p:txBody>
      </p:sp>
      <p:sp>
        <p:nvSpPr>
          <p:cNvPr id="27" name="TextBox 27"/>
          <p:cNvSpPr txBox="1"/>
          <p:nvPr/>
        </p:nvSpPr>
        <p:spPr>
          <a:xfrm>
            <a:off x="5375111" y="4305300"/>
            <a:ext cx="3513879" cy="431800"/>
          </a:xfrm>
          <a:prstGeom prst="rect">
            <a:avLst/>
          </a:prstGeom>
        </p:spPr>
        <p:txBody>
          <a:bodyPr lIns="0" tIns="0" rIns="0" bIns="0" rtlCol="0" anchor="t">
            <a:spAutoFit/>
          </a:bodyPr>
          <a:lstStyle/>
          <a:p>
            <a:pPr>
              <a:lnSpc>
                <a:spcPts val="3499"/>
              </a:lnSpc>
            </a:pPr>
            <a:r>
              <a:rPr lang="en-US" sz="2499" dirty="0">
                <a:solidFill>
                  <a:srgbClr val="000000"/>
                </a:solidFill>
                <a:latin typeface="Raleway"/>
              </a:rPr>
              <a:t>Voter Access to System</a:t>
            </a:r>
          </a:p>
        </p:txBody>
      </p:sp>
      <p:sp>
        <p:nvSpPr>
          <p:cNvPr id="28" name="TextBox 28"/>
          <p:cNvSpPr txBox="1"/>
          <p:nvPr/>
        </p:nvSpPr>
        <p:spPr>
          <a:xfrm>
            <a:off x="15307190" y="8080859"/>
            <a:ext cx="2494653"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Security and Audit Logs</a:t>
            </a:r>
          </a:p>
        </p:txBody>
      </p:sp>
      <p:sp>
        <p:nvSpPr>
          <p:cNvPr id="29" name="TextBox 29"/>
          <p:cNvSpPr txBox="1"/>
          <p:nvPr/>
        </p:nvSpPr>
        <p:spPr>
          <a:xfrm>
            <a:off x="10556492" y="8080859"/>
            <a:ext cx="2921306"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Accessibility and User Support</a:t>
            </a:r>
          </a:p>
        </p:txBody>
      </p:sp>
      <p:sp>
        <p:nvSpPr>
          <p:cNvPr id="30" name="TextBox 30"/>
          <p:cNvSpPr txBox="1"/>
          <p:nvPr/>
        </p:nvSpPr>
        <p:spPr>
          <a:xfrm>
            <a:off x="5375111" y="8299934"/>
            <a:ext cx="3513879" cy="431800"/>
          </a:xfrm>
          <a:prstGeom prst="rect">
            <a:avLst/>
          </a:prstGeom>
        </p:spPr>
        <p:txBody>
          <a:bodyPr lIns="0" tIns="0" rIns="0" bIns="0" rtlCol="0" anchor="t">
            <a:spAutoFit/>
          </a:bodyPr>
          <a:lstStyle/>
          <a:p>
            <a:pPr>
              <a:lnSpc>
                <a:spcPts val="3499"/>
              </a:lnSpc>
            </a:pPr>
            <a:r>
              <a:rPr lang="en-US" sz="2499">
                <a:solidFill>
                  <a:srgbClr val="000000"/>
                </a:solidFill>
                <a:latin typeface="Raleway"/>
              </a:rPr>
              <a:t>Post Election Activities</a:t>
            </a:r>
          </a:p>
        </p:txBody>
      </p:sp>
      <p:sp>
        <p:nvSpPr>
          <p:cNvPr id="31" name="TextBox 31"/>
          <p:cNvSpPr txBox="1"/>
          <p:nvPr/>
        </p:nvSpPr>
        <p:spPr>
          <a:xfrm>
            <a:off x="865050" y="8268184"/>
            <a:ext cx="3248605"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Data Backup and Security Management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500"/>
                                        <p:tgtEl>
                                          <p:spTgt spid="3"/>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500"/>
                                        <p:tgtEl>
                                          <p:spTgt spid="10"/>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500"/>
                                        <p:tgtEl>
                                          <p:spTgt spid="11"/>
                                        </p:tgtEl>
                                      </p:cBhvr>
                                    </p:animEffect>
                                  </p:childTnLst>
                                </p:cTn>
                              </p:par>
                            </p:childTnLst>
                          </p:cTn>
                        </p:par>
                        <p:par>
                          <p:cTn id="20" fill="hold">
                            <p:stCondLst>
                              <p:cond delay="2500"/>
                            </p:stCondLst>
                            <p:childTnLst>
                              <p:par>
                                <p:cTn id="21" presetID="21"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500"/>
                                        <p:tgtEl>
                                          <p:spTgt spid="12"/>
                                        </p:tgtEl>
                                      </p:cBhvr>
                                    </p:animEffect>
                                  </p:childTnLst>
                                </p:cTn>
                              </p:par>
                            </p:childTnLst>
                          </p:cTn>
                        </p:par>
                        <p:par>
                          <p:cTn id="24" fill="hold">
                            <p:stCondLst>
                              <p:cond delay="3000"/>
                            </p:stCondLst>
                            <p:childTnLst>
                              <p:par>
                                <p:cTn id="25" presetID="21"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500"/>
                                        <p:tgtEl>
                                          <p:spTgt spid="13"/>
                                        </p:tgtEl>
                                      </p:cBhvr>
                                    </p:animEffect>
                                  </p:childTnLst>
                                </p:cTn>
                              </p:par>
                            </p:childTnLst>
                          </p:cTn>
                        </p:par>
                        <p:par>
                          <p:cTn id="28" fill="hold">
                            <p:stCondLst>
                              <p:cond delay="3500"/>
                            </p:stCondLst>
                            <p:childTnLst>
                              <p:par>
                                <p:cTn id="29" presetID="21"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1)">
                                      <p:cBhvr>
                                        <p:cTn id="31" dur="500"/>
                                        <p:tgtEl>
                                          <p:spTgt spid="14"/>
                                        </p:tgtEl>
                                      </p:cBhvr>
                                    </p:animEffect>
                                  </p:childTnLst>
                                </p:cTn>
                              </p:par>
                            </p:childTnLst>
                          </p:cTn>
                        </p:par>
                        <p:par>
                          <p:cTn id="32" fill="hold">
                            <p:stCondLst>
                              <p:cond delay="4000"/>
                            </p:stCondLst>
                            <p:childTnLst>
                              <p:par>
                                <p:cTn id="33" presetID="21"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500"/>
                                        <p:tgtEl>
                                          <p:spTgt spid="15"/>
                                        </p:tgtEl>
                                      </p:cBhvr>
                                    </p:animEffect>
                                  </p:childTnLst>
                                </p:cTn>
                              </p:par>
                            </p:childTnLst>
                          </p:cTn>
                        </p:par>
                        <p:par>
                          <p:cTn id="36" fill="hold">
                            <p:stCondLst>
                              <p:cond delay="4500"/>
                            </p:stCondLst>
                            <p:childTnLst>
                              <p:par>
                                <p:cTn id="37" presetID="21"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500"/>
                                        <p:tgtEl>
                                          <p:spTgt spid="16"/>
                                        </p:tgtEl>
                                      </p:cBhvr>
                                    </p:animEffect>
                                  </p:childTnLst>
                                </p:cTn>
                              </p:par>
                            </p:childTnLst>
                          </p:cTn>
                        </p:par>
                        <p:par>
                          <p:cTn id="40" fill="hold">
                            <p:stCondLst>
                              <p:cond delay="5000"/>
                            </p:stCondLst>
                            <p:childTnLst>
                              <p:par>
                                <p:cTn id="41" presetID="21"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1)">
                                      <p:cBhvr>
                                        <p:cTn id="43" dur="500"/>
                                        <p:tgtEl>
                                          <p:spTgt spid="17"/>
                                        </p:tgtEl>
                                      </p:cBhvr>
                                    </p:animEffect>
                                  </p:childTnLst>
                                </p:cTn>
                              </p:par>
                            </p:childTnLst>
                          </p:cTn>
                        </p:par>
                        <p:par>
                          <p:cTn id="44" fill="hold">
                            <p:stCondLst>
                              <p:cond delay="5500"/>
                            </p:stCondLst>
                            <p:childTnLst>
                              <p:par>
                                <p:cTn id="45" presetID="21" presetClass="entr" presetSubtype="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heel(1)">
                                      <p:cBhvr>
                                        <p:cTn id="47" dur="500"/>
                                        <p:tgtEl>
                                          <p:spTgt spid="18"/>
                                        </p:tgtEl>
                                      </p:cBhvr>
                                    </p:animEffect>
                                  </p:childTnLst>
                                </p:cTn>
                              </p:par>
                            </p:childTnLst>
                          </p:cTn>
                        </p:par>
                        <p:par>
                          <p:cTn id="48" fill="hold">
                            <p:stCondLst>
                              <p:cond delay="6000"/>
                            </p:stCondLst>
                            <p:childTnLst>
                              <p:par>
                                <p:cTn id="49" presetID="21"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heel(1)">
                                      <p:cBhvr>
                                        <p:cTn id="51" dur="500"/>
                                        <p:tgtEl>
                                          <p:spTgt spid="19"/>
                                        </p:tgtEl>
                                      </p:cBhvr>
                                    </p:animEffect>
                                  </p:childTnLst>
                                </p:cTn>
                              </p:par>
                            </p:childTnLst>
                          </p:cTn>
                        </p:par>
                        <p:par>
                          <p:cTn id="52" fill="hold">
                            <p:stCondLst>
                              <p:cond delay="6500"/>
                            </p:stCondLst>
                            <p:childTnLst>
                              <p:par>
                                <p:cTn id="53" presetID="21" presetClass="entr" presetSubtype="1"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heel(1)">
                                      <p:cBhvr>
                                        <p:cTn id="55" dur="500"/>
                                        <p:tgtEl>
                                          <p:spTgt spid="20"/>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heel(1)">
                                      <p:cBhvr>
                                        <p:cTn id="59" dur="500"/>
                                        <p:tgtEl>
                                          <p:spTgt spid="21"/>
                                        </p:tgtEl>
                                      </p:cBhvr>
                                    </p:animEffect>
                                  </p:childTnLst>
                                </p:cTn>
                              </p:par>
                            </p:childTnLst>
                          </p:cTn>
                        </p:par>
                        <p:par>
                          <p:cTn id="60" fill="hold">
                            <p:stCondLst>
                              <p:cond delay="7500"/>
                            </p:stCondLst>
                            <p:childTnLst>
                              <p:par>
                                <p:cTn id="61" presetID="21" presetClass="entr" presetSubtype="1"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heel(1)">
                                      <p:cBhvr>
                                        <p:cTn id="63" dur="500"/>
                                        <p:tgtEl>
                                          <p:spTgt spid="22"/>
                                        </p:tgtEl>
                                      </p:cBhvr>
                                    </p:animEffect>
                                  </p:childTnLst>
                                </p:cTn>
                              </p:par>
                            </p:childTnLst>
                          </p:cTn>
                        </p:par>
                        <p:par>
                          <p:cTn id="64" fill="hold">
                            <p:stCondLst>
                              <p:cond delay="8000"/>
                            </p:stCondLst>
                            <p:childTnLst>
                              <p:par>
                                <p:cTn id="65" presetID="21" presetClass="entr" presetSubtype="1"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heel(1)">
                                      <p:cBhvr>
                                        <p:cTn id="67" dur="500"/>
                                        <p:tgtEl>
                                          <p:spTgt spid="23"/>
                                        </p:tgtEl>
                                      </p:cBhvr>
                                    </p:animEffect>
                                  </p:childTnLst>
                                </p:cTn>
                              </p:par>
                            </p:childTnLst>
                          </p:cTn>
                        </p:par>
                        <p:par>
                          <p:cTn id="68" fill="hold">
                            <p:stCondLst>
                              <p:cond delay="8500"/>
                            </p:stCondLst>
                            <p:childTnLst>
                              <p:par>
                                <p:cTn id="69" presetID="21" presetClass="entr" presetSubtype="1"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heel(1)">
                                      <p:cBhvr>
                                        <p:cTn id="71" dur="500"/>
                                        <p:tgtEl>
                                          <p:spTgt spid="24"/>
                                        </p:tgtEl>
                                      </p:cBhvr>
                                    </p:animEffect>
                                  </p:childTnLst>
                                </p:cTn>
                              </p:par>
                            </p:childTnLst>
                          </p:cTn>
                        </p:par>
                        <p:par>
                          <p:cTn id="72" fill="hold">
                            <p:stCondLst>
                              <p:cond delay="9000"/>
                            </p:stCondLst>
                            <p:childTnLst>
                              <p:par>
                                <p:cTn id="73" presetID="21" presetClass="entr" presetSubtype="1"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heel(1)">
                                      <p:cBhvr>
                                        <p:cTn id="75" dur="500"/>
                                        <p:tgtEl>
                                          <p:spTgt spid="25"/>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heel(1)">
                                      <p:cBhvr>
                                        <p:cTn id="79" dur="500"/>
                                        <p:tgtEl>
                                          <p:spTgt spid="26"/>
                                        </p:tgtEl>
                                      </p:cBhvr>
                                    </p:animEffect>
                                  </p:childTnLst>
                                </p:cTn>
                              </p:par>
                            </p:childTnLst>
                          </p:cTn>
                        </p:par>
                        <p:par>
                          <p:cTn id="80" fill="hold">
                            <p:stCondLst>
                              <p:cond delay="10000"/>
                            </p:stCondLst>
                            <p:childTnLst>
                              <p:par>
                                <p:cTn id="81" presetID="21" presetClass="entr" presetSubtype="1"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heel(1)">
                                      <p:cBhvr>
                                        <p:cTn id="83" dur="500"/>
                                        <p:tgtEl>
                                          <p:spTgt spid="27"/>
                                        </p:tgtEl>
                                      </p:cBhvr>
                                    </p:animEffect>
                                  </p:childTnLst>
                                </p:cTn>
                              </p:par>
                            </p:childTnLst>
                          </p:cTn>
                        </p:par>
                        <p:par>
                          <p:cTn id="84" fill="hold">
                            <p:stCondLst>
                              <p:cond delay="10500"/>
                            </p:stCondLst>
                            <p:childTnLst>
                              <p:par>
                                <p:cTn id="85" presetID="21"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500"/>
                                        <p:tgtEl>
                                          <p:spTgt spid="29"/>
                                        </p:tgtEl>
                                      </p:cBhvr>
                                    </p:animEffect>
                                  </p:childTnLst>
                                </p:cTn>
                              </p:par>
                            </p:childTnLst>
                          </p:cTn>
                        </p:par>
                        <p:par>
                          <p:cTn id="88" fill="hold">
                            <p:stCondLst>
                              <p:cond delay="11000"/>
                            </p:stCondLst>
                            <p:childTnLst>
                              <p:par>
                                <p:cTn id="89" presetID="21"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heel(1)">
                                      <p:cBhvr>
                                        <p:cTn id="91" dur="500"/>
                                        <p:tgtEl>
                                          <p:spTgt spid="30"/>
                                        </p:tgtEl>
                                      </p:cBhvr>
                                    </p:animEffect>
                                  </p:childTnLst>
                                </p:cTn>
                              </p:par>
                            </p:childTnLst>
                          </p:cTn>
                        </p:par>
                        <p:par>
                          <p:cTn id="92" fill="hold">
                            <p:stCondLst>
                              <p:cond delay="11500"/>
                            </p:stCondLst>
                            <p:childTnLst>
                              <p:par>
                                <p:cTn id="93" presetID="21" presetClass="entr" presetSubtype="1"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heel(1)">
                                      <p:cBhvr>
                                        <p:cTn id="9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p:bldP spid="26" grpId="0"/>
      <p:bldP spid="27" grpId="0"/>
      <p:bldP spid="29" grpId="0"/>
      <p:bldP spid="30"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376</Words>
  <Application>Microsoft Office PowerPoint</Application>
  <PresentationFormat>Custom</PresentationFormat>
  <Paragraphs>79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Raleway</vt:lpstr>
      <vt:lpstr>Eczar Bold</vt:lpstr>
      <vt:lpstr>Calibri</vt:lpstr>
      <vt:lpstr>Raleway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Darsh Kantaria</cp:lastModifiedBy>
  <cp:revision>3</cp:revision>
  <dcterms:created xsi:type="dcterms:W3CDTF">2006-08-16T00:00:00Z</dcterms:created>
  <dcterms:modified xsi:type="dcterms:W3CDTF">2023-07-23T15:26:39Z</dcterms:modified>
  <dc:identifier>DAFpWRCW0ls</dc:identifier>
</cp:coreProperties>
</file>